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2" r:id="rId1"/>
  </p:sldMasterIdLst>
  <p:notesMasterIdLst>
    <p:notesMasterId r:id="rId19"/>
  </p:notesMasterIdLst>
  <p:sldIdLst>
    <p:sldId id="256" r:id="rId2"/>
    <p:sldId id="258" r:id="rId3"/>
    <p:sldId id="276" r:id="rId4"/>
    <p:sldId id="260" r:id="rId5"/>
    <p:sldId id="262" r:id="rId6"/>
    <p:sldId id="263" r:id="rId7"/>
    <p:sldId id="278" r:id="rId8"/>
    <p:sldId id="281" r:id="rId9"/>
    <p:sldId id="283" r:id="rId10"/>
    <p:sldId id="279" r:id="rId11"/>
    <p:sldId id="277" r:id="rId12"/>
    <p:sldId id="267" r:id="rId13"/>
    <p:sldId id="282" r:id="rId14"/>
    <p:sldId id="280" r:id="rId15"/>
    <p:sldId id="272" r:id="rId16"/>
    <p:sldId id="269" r:id="rId17"/>
    <p:sldId id="268" r:id="rId18"/>
  </p:sldIdLst>
  <p:sldSz cx="12192000" cy="6858000"/>
  <p:notesSz cx="7010400" cy="92360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179" autoAdjust="0"/>
    <p:restoredTop sz="94660"/>
  </p:normalViewPr>
  <p:slideViewPr>
    <p:cSldViewPr snapToGrid="0">
      <p:cViewPr>
        <p:scale>
          <a:sx n="72" d="100"/>
          <a:sy n="72" d="100"/>
        </p:scale>
        <p:origin x="20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3408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3408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70C2CF18-DB0C-304F-83CA-6A02185EDB72}" type="datetimeFigureOut">
              <a:rPr lang="en-US" smtClean="0"/>
              <a:t>4/27/2017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3425" y="1154113"/>
            <a:ext cx="5543550" cy="3117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44861"/>
            <a:ext cx="5608320" cy="3636705"/>
          </a:xfrm>
          <a:prstGeom prst="rect">
            <a:avLst/>
          </a:prstGeom>
        </p:spPr>
        <p:txBody>
          <a:bodyPr vert="horz" lIns="92830" tIns="46415" rIns="92830" bIns="46415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9"/>
            <a:ext cx="3037840" cy="463407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9"/>
            <a:ext cx="3037840" cy="463407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4D4EF4E-7EC4-A641-B0B3-817E73E29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21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70888" y="1295401"/>
            <a:ext cx="8650224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63895" y="1524000"/>
            <a:ext cx="8664211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63895" y="3299013"/>
            <a:ext cx="8664212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198" y="611872"/>
            <a:ext cx="5439393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1198" y="1787856"/>
            <a:ext cx="5439393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6787489" y="359393"/>
            <a:ext cx="48768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6389" y="368301"/>
            <a:ext cx="2032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2365" y="368301"/>
            <a:ext cx="8919635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4718" y="3352802"/>
            <a:ext cx="11222567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4718" y="4771030"/>
            <a:ext cx="11222567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494640" y="363538"/>
            <a:ext cx="1120272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2367" y="2403145"/>
            <a:ext cx="10742084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2367" y="3736006"/>
            <a:ext cx="10742084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2367" y="107576"/>
            <a:ext cx="10723035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2367" y="1600201"/>
            <a:ext cx="512064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4761" y="1600201"/>
            <a:ext cx="512064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2365" y="107576"/>
            <a:ext cx="10723035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2365" y="1453225"/>
            <a:ext cx="512064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2365" y="2347416"/>
            <a:ext cx="512064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4760" y="1453225"/>
            <a:ext cx="512064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4760" y="2347416"/>
            <a:ext cx="512064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199" y="611872"/>
            <a:ext cx="512064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765" y="368300"/>
            <a:ext cx="512064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1199" y="1787856"/>
            <a:ext cx="512064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2367" y="107576"/>
            <a:ext cx="10723035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2367" y="1600201"/>
            <a:ext cx="10723035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06447" y="627566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2611" y="6275669"/>
            <a:ext cx="64545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30541" y="6275669"/>
            <a:ext cx="132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documentation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ultronbankapp.net/CloudProject-3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ultronbankapp.net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87334" y="1755745"/>
            <a:ext cx="9239251" cy="1541930"/>
          </a:xfrm>
        </p:spPr>
        <p:txBody>
          <a:bodyPr>
            <a:normAutofit fontScale="90000"/>
          </a:bodyPr>
          <a:lstStyle/>
          <a:p>
            <a:pPr algn="ctr"/>
            <a:br>
              <a:rPr lang="en-US" dirty="0"/>
            </a:br>
            <a:r>
              <a:rPr lang="en-US" b="1" dirty="0"/>
              <a:t> </a:t>
            </a:r>
            <a:br>
              <a:rPr lang="en-US" dirty="0"/>
            </a:br>
            <a:r>
              <a:rPr lang="en-US" b="1" dirty="0"/>
              <a:t> </a:t>
            </a:r>
            <a:br>
              <a:rPr lang="en-US" dirty="0"/>
            </a:br>
            <a:r>
              <a:rPr lang="en-US" sz="2700" dirty="0">
                <a:cs typeface="Times New Roman" panose="02020603050405020304" pitchFamily="18" charset="0"/>
              </a:rPr>
              <a:t>CSYE6225</a:t>
            </a:r>
            <a:br>
              <a:rPr lang="en-US" sz="2700" dirty="0">
                <a:cs typeface="Times New Roman" panose="02020603050405020304" pitchFamily="18" charset="0"/>
              </a:rPr>
            </a:br>
            <a:r>
              <a:rPr lang="en-US" sz="2700" dirty="0">
                <a:cs typeface="Times New Roman" panose="02020603050405020304" pitchFamily="18" charset="0"/>
              </a:rPr>
              <a:t>NETWORK STRUCTURE &amp; CLOUD COMPUTING</a:t>
            </a:r>
            <a:br>
              <a:rPr lang="en-US" sz="2700" dirty="0">
                <a:cs typeface="Times New Roman" panose="02020603050405020304" pitchFamily="18" charset="0"/>
              </a:rPr>
            </a:br>
            <a:r>
              <a:rPr lang="en-US" sz="2700" dirty="0">
                <a:cs typeface="Times New Roman" panose="02020603050405020304" pitchFamily="18" charset="0"/>
              </a:rPr>
              <a:t>“Team </a:t>
            </a:r>
            <a:r>
              <a:rPr lang="en-US" sz="2700" dirty="0" err="1">
                <a:cs typeface="Times New Roman" panose="02020603050405020304" pitchFamily="18" charset="0"/>
              </a:rPr>
              <a:t>Ultron</a:t>
            </a:r>
            <a:r>
              <a:rPr lang="en-US" sz="2700" dirty="0">
                <a:cs typeface="Times New Roman" panose="02020603050405020304" pitchFamily="18" charset="0"/>
              </a:rPr>
              <a:t>”</a:t>
            </a:r>
            <a:b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7481" y="3297675"/>
            <a:ext cx="10003809" cy="687471"/>
          </a:xfrm>
        </p:spPr>
        <p:txBody>
          <a:bodyPr>
            <a:noAutofit/>
          </a:bodyPr>
          <a:lstStyle/>
          <a:p>
            <a:r>
              <a:rPr lang="en-US" sz="2400" b="1" u="sng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BANKING APPLICATION</a:t>
            </a:r>
          </a:p>
          <a:p>
            <a:endParaRPr lang="en-US" sz="1600" b="1" dirty="0">
              <a:solidFill>
                <a:schemeClr val="tx1"/>
              </a:solidFill>
              <a:ea typeface="Times New Roman" charset="0"/>
              <a:cs typeface="Times New Roman" charset="0"/>
            </a:endParaRPr>
          </a:p>
          <a:p>
            <a:endParaRPr lang="en-US" sz="1600" b="1" dirty="0">
              <a:solidFill>
                <a:schemeClr val="tx1"/>
              </a:solidFill>
              <a:ea typeface="Times New Roman" charset="0"/>
              <a:cs typeface="Times New Roman" charset="0"/>
            </a:endParaRPr>
          </a:p>
          <a:p>
            <a:endParaRPr lang="en-US" sz="1600" b="1" dirty="0">
              <a:solidFill>
                <a:schemeClr val="tx1"/>
              </a:solidFill>
              <a:ea typeface="Times New Roman" charset="0"/>
              <a:cs typeface="Times New Roman" charset="0"/>
            </a:endParaRPr>
          </a:p>
          <a:p>
            <a:r>
              <a:rPr lang="en-US" b="1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Guided By :  Prof. Julian Cooper	</a:t>
            </a:r>
          </a:p>
          <a:p>
            <a:endParaRPr lang="en-US" b="1" dirty="0">
              <a:solidFill>
                <a:schemeClr val="tx1"/>
              </a:solidFill>
              <a:ea typeface="Times New Roman" charset="0"/>
              <a:cs typeface="Times New Roman" charset="0"/>
            </a:endParaRPr>
          </a:p>
          <a:p>
            <a:r>
              <a:rPr lang="en-US" b="1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By: </a:t>
            </a:r>
            <a:r>
              <a:rPr lang="en-US" b="1" dirty="0" err="1">
                <a:solidFill>
                  <a:schemeClr val="tx1"/>
                </a:solidFill>
                <a:ea typeface="Times New Roman" charset="0"/>
                <a:cs typeface="Times New Roman" charset="0"/>
              </a:rPr>
              <a:t>Pranay</a:t>
            </a:r>
            <a:r>
              <a:rPr lang="en-US" b="1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Times New Roman" charset="0"/>
                <a:cs typeface="Times New Roman" charset="0"/>
              </a:rPr>
              <a:t>Sampat</a:t>
            </a:r>
            <a:endParaRPr lang="en-IN" b="1" dirty="0">
              <a:solidFill>
                <a:schemeClr val="tx1"/>
              </a:solidFill>
              <a:ea typeface="Times New Roman" charset="0"/>
              <a:cs typeface="Times New Roman" charset="0"/>
            </a:endParaRPr>
          </a:p>
          <a:p>
            <a:r>
              <a:rPr lang="en-US" b="1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    </a:t>
            </a:r>
            <a:r>
              <a:rPr lang="en-US" b="1" dirty="0" err="1">
                <a:solidFill>
                  <a:schemeClr val="tx1"/>
                </a:solidFill>
                <a:ea typeface="Times New Roman" charset="0"/>
                <a:cs typeface="Times New Roman" charset="0"/>
              </a:rPr>
              <a:t>Ritiksha</a:t>
            </a:r>
            <a:r>
              <a:rPr lang="en-US" b="1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Times New Roman" charset="0"/>
                <a:cs typeface="Times New Roman" charset="0"/>
              </a:rPr>
              <a:t>Gada</a:t>
            </a:r>
            <a:endParaRPr lang="en-IN" b="1" dirty="0">
              <a:solidFill>
                <a:schemeClr val="tx1"/>
              </a:solidFill>
              <a:ea typeface="Times New Roman" charset="0"/>
              <a:cs typeface="Times New Roman" charset="0"/>
            </a:endParaRPr>
          </a:p>
          <a:p>
            <a:r>
              <a:rPr lang="en-US" b="1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         </a:t>
            </a:r>
            <a:r>
              <a:rPr lang="en-US" b="1" dirty="0" err="1">
                <a:solidFill>
                  <a:schemeClr val="tx1"/>
                </a:solidFill>
                <a:ea typeface="Times New Roman" charset="0"/>
                <a:cs typeface="Times New Roman" charset="0"/>
              </a:rPr>
              <a:t>Shramika</a:t>
            </a:r>
            <a:r>
              <a:rPr lang="en-US" b="1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Times New Roman" charset="0"/>
                <a:cs typeface="Times New Roman" charset="0"/>
              </a:rPr>
              <a:t>Jadhav</a:t>
            </a:r>
            <a:endParaRPr lang="en-IN" b="1" dirty="0">
              <a:solidFill>
                <a:schemeClr val="tx1"/>
              </a:solidFill>
              <a:ea typeface="Times New Roman" charset="0"/>
              <a:cs typeface="Times New Roman" charset="0"/>
            </a:endParaRPr>
          </a:p>
          <a:p>
            <a:r>
              <a:rPr lang="en-US" b="1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ea typeface="Times New Roman" charset="0"/>
                <a:cs typeface="Times New Roman" charset="0"/>
              </a:rPr>
              <a:t>Tanisha</a:t>
            </a:r>
            <a:r>
              <a:rPr lang="en-US" b="1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 Jain</a:t>
            </a:r>
            <a:endParaRPr lang="en-IN" b="1" dirty="0">
              <a:solidFill>
                <a:schemeClr val="tx1"/>
              </a:solidFill>
              <a:ea typeface="Times New Roman" charset="0"/>
              <a:cs typeface="Times New Roman" charset="0"/>
            </a:endParaRPr>
          </a:p>
          <a:p>
            <a:r>
              <a:rPr lang="en-US" b="1" dirty="0">
                <a:solidFill>
                  <a:schemeClr val="tx1"/>
                </a:solidFill>
                <a:ea typeface="Times New Roman" charset="0"/>
                <a:cs typeface="Times New Roman" charset="0"/>
              </a:rPr>
              <a:t> Vega Shetty</a:t>
            </a:r>
            <a:endParaRPr lang="en-IN" sz="1600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1600" b="1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rPr>
              <a:t>			          								          </a:t>
            </a:r>
          </a:p>
        </p:txBody>
      </p:sp>
    </p:spTree>
    <p:extLst>
      <p:ext uri="{BB962C8B-B14F-4D97-AF65-F5344CB8AC3E}">
        <p14:creationId xmlns:p14="http://schemas.microsoft.com/office/powerpoint/2010/main" val="3589999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Auto-Scaling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Auto scaling is a method used in cloud computing whereby the amount of computational resources are measured in terms of the number of active servers, scales automatically based on the load.</a:t>
            </a:r>
          </a:p>
          <a:p>
            <a:r>
              <a:rPr lang="en-US" dirty="0"/>
              <a:t>We can control in real time how many instances we want to launch to cover traffic (high and low).</a:t>
            </a:r>
          </a:p>
          <a:p>
            <a:r>
              <a:rPr lang="en-US" dirty="0"/>
              <a:t>If any of the EC2 instances fails to respond, the ELB will detect it and launch a replacement. When web traffic dies down, instances can be terminated automatically.</a:t>
            </a:r>
          </a:p>
          <a:p>
            <a:r>
              <a:rPr lang="en-US" dirty="0"/>
              <a:t>Amazon </a:t>
            </a:r>
            <a:r>
              <a:rPr lang="en-US" dirty="0" err="1"/>
              <a:t>CloudWatch</a:t>
            </a:r>
            <a:r>
              <a:rPr lang="en-US" dirty="0"/>
              <a:t>, is a monitoring service for AWS cloud resources. We are using it to collect and track metrics, monitoring CPU utilization, set alarms, and automatically react to changes in your AWS resources.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462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Simple Monthly Calculator - Cost Analysis (3-6 months)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97" y="1855306"/>
            <a:ext cx="10396973" cy="441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431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19508"/>
            <a:ext cx="9905999" cy="1478570"/>
          </a:xfrm>
        </p:spPr>
        <p:txBody>
          <a:bodyPr/>
          <a:lstStyle/>
          <a:p>
            <a:r>
              <a:rPr lang="en-US" dirty="0"/>
              <a:t>Disaster Recovery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219" y="2330876"/>
            <a:ext cx="4913194" cy="3651037"/>
          </a:xfrm>
        </p:spPr>
        <p:txBody>
          <a:bodyPr>
            <a:normAutofit/>
          </a:bodyPr>
          <a:lstStyle/>
          <a:p>
            <a:r>
              <a:rPr lang="en-US" dirty="0">
                <a:ea typeface="Times New Roman" charset="0"/>
                <a:cs typeface="Times New Roman" charset="0"/>
              </a:rPr>
              <a:t>Own Recovery method by RDS</a:t>
            </a:r>
          </a:p>
          <a:p>
            <a:pPr marL="0" indent="0">
              <a:buNone/>
            </a:pPr>
            <a:r>
              <a:rPr lang="en-US" dirty="0">
                <a:ea typeface="Times New Roman" charset="0"/>
                <a:cs typeface="Times New Roman" charset="0"/>
              </a:rPr>
              <a:t>    -  Automated</a:t>
            </a:r>
          </a:p>
          <a:p>
            <a:pPr marL="0" indent="0">
              <a:buNone/>
            </a:pPr>
            <a:r>
              <a:rPr lang="en-US" dirty="0">
                <a:ea typeface="Times New Roman" charset="0"/>
                <a:cs typeface="Times New Roman" charset="0"/>
              </a:rPr>
              <a:t>    -  Point in time</a:t>
            </a:r>
          </a:p>
          <a:p>
            <a:pPr marL="0" indent="0">
              <a:buNone/>
            </a:pPr>
            <a:endParaRPr lang="en-US" dirty="0">
              <a:ea typeface="Times New Roman" charset="0"/>
              <a:cs typeface="Times New Roman" charset="0"/>
            </a:endParaRPr>
          </a:p>
          <a:p>
            <a:r>
              <a:rPr lang="en-US" dirty="0">
                <a:ea typeface="Times New Roman" charset="0"/>
                <a:cs typeface="Times New Roman" charset="0"/>
              </a:rPr>
              <a:t> Amazon Aurora DB Cluster</a:t>
            </a:r>
          </a:p>
          <a:p>
            <a:pPr marL="0" indent="0">
              <a:buNone/>
            </a:pP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4" name="Picture 3" descr="Image result for aurora db aws images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7644" y="2330876"/>
            <a:ext cx="5943600" cy="33362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9630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1840" y="357809"/>
            <a:ext cx="10723562" cy="5272816"/>
          </a:xfrm>
        </p:spPr>
      </p:pic>
    </p:spTree>
    <p:extLst>
      <p:ext uri="{BB962C8B-B14F-4D97-AF65-F5344CB8AC3E}">
        <p14:creationId xmlns:p14="http://schemas.microsoft.com/office/powerpoint/2010/main" val="4133736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JMETER </a:t>
            </a:r>
            <a:r>
              <a:rPr lang="mr-IN" dirty="0"/>
              <a:t>–</a:t>
            </a:r>
            <a:r>
              <a:rPr lang="en-US" dirty="0"/>
              <a:t> LOAD TESTING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5576" y="1444532"/>
            <a:ext cx="7615824" cy="4343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2367" y="2019869"/>
            <a:ext cx="26795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JMETER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Testing the number of concurrent users that will be accessing the application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We are testing for 100 users to check login as well as the hits on the website</a:t>
            </a:r>
          </a:p>
        </p:txBody>
      </p:sp>
    </p:spTree>
    <p:extLst>
      <p:ext uri="{BB962C8B-B14F-4D97-AF65-F5344CB8AC3E}">
        <p14:creationId xmlns:p14="http://schemas.microsoft.com/office/powerpoint/2010/main" val="649976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-39756"/>
            <a:ext cx="9905999" cy="1478570"/>
          </a:xfrm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2960" y="2209730"/>
            <a:ext cx="9905999" cy="3541714"/>
          </a:xfrm>
        </p:spPr>
        <p:txBody>
          <a:bodyPr>
            <a:normAutofit/>
          </a:bodyPr>
          <a:lstStyle/>
          <a:p>
            <a:r>
              <a:rPr lang="en-US" dirty="0"/>
              <a:t>Travis – AWS Code Deploy Agent </a:t>
            </a:r>
          </a:p>
          <a:p>
            <a:r>
              <a:rPr lang="en-US" dirty="0"/>
              <a:t>Handling Security Issues</a:t>
            </a:r>
          </a:p>
          <a:p>
            <a:r>
              <a:rPr lang="en-US" dirty="0"/>
              <a:t>Load Testing with many connections at a time.</a:t>
            </a:r>
          </a:p>
          <a:p>
            <a:r>
              <a:rPr lang="en-US" dirty="0"/>
              <a:t>Routing traffic Automatically from HTTP to HTTPS  (Not Implemented)</a:t>
            </a:r>
          </a:p>
        </p:txBody>
      </p:sp>
    </p:spTree>
    <p:extLst>
      <p:ext uri="{BB962C8B-B14F-4D97-AF65-F5344CB8AC3E}">
        <p14:creationId xmlns:p14="http://schemas.microsoft.com/office/powerpoint/2010/main" val="2001178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367" y="2514600"/>
            <a:ext cx="10723035" cy="4343400"/>
          </a:xfrm>
        </p:spPr>
        <p:txBody>
          <a:bodyPr/>
          <a:lstStyle/>
          <a:p>
            <a:pPr lvl="0"/>
            <a:r>
              <a:rPr lang="en-US" u="sng" dirty="0">
                <a:hlinkClick r:id="rId2"/>
              </a:rPr>
              <a:t>https://aws.amazon.com/documentation/</a:t>
            </a:r>
            <a:endParaRPr lang="en-US" dirty="0"/>
          </a:p>
          <a:p>
            <a:pPr lvl="0"/>
            <a:r>
              <a:rPr lang="en-US" u="sng" dirty="0"/>
              <a:t>www.Jmeter.apache.org</a:t>
            </a:r>
          </a:p>
          <a:p>
            <a:pPr lvl="0"/>
            <a:r>
              <a:rPr lang="en-US" u="sng" dirty="0"/>
              <a:t>www.Docs.travis-ci.com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596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59" y="2737464"/>
            <a:ext cx="9905999" cy="147857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04685" y="2275799"/>
            <a:ext cx="7273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Font typeface="Arial" charset="0"/>
              <a:buChar char="•"/>
            </a:pPr>
            <a:r>
              <a:rPr lang="en-US" sz="2400" u="sng" dirty="0">
                <a:ea typeface="Times New Roman" charset="0"/>
                <a:cs typeface="Times New Roman" charset="0"/>
              </a:rPr>
              <a:t>https://www.ultronbankapp.net/CloudProject-3/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0137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669" y="655093"/>
            <a:ext cx="10106507" cy="834097"/>
          </a:xfrm>
        </p:spPr>
        <p:txBody>
          <a:bodyPr/>
          <a:lstStyle/>
          <a:p>
            <a:r>
              <a:rPr lang="en-US" dirty="0"/>
              <a:t>Banking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3670" y="2319130"/>
            <a:ext cx="10106507" cy="3085383"/>
          </a:xfrm>
        </p:spPr>
        <p:txBody>
          <a:bodyPr>
            <a:noAutofit/>
          </a:bodyPr>
          <a:lstStyle/>
          <a:p>
            <a:pPr algn="just">
              <a:buFont typeface="Arial" charset="0"/>
              <a:buChar char="•"/>
            </a:pPr>
            <a:r>
              <a:rPr lang="en-US" sz="2200" dirty="0">
                <a:ea typeface="Times New Roman" charset="0"/>
                <a:cs typeface="Times New Roman" charset="0"/>
              </a:rPr>
              <a:t>Online Banking Application for Customers</a:t>
            </a:r>
          </a:p>
          <a:p>
            <a:pPr algn="just">
              <a:buFont typeface="Arial" charset="0"/>
              <a:buChar char="•"/>
            </a:pPr>
            <a:r>
              <a:rPr lang="en-US" sz="2200" dirty="0">
                <a:ea typeface="Times New Roman" charset="0"/>
                <a:cs typeface="Times New Roman" charset="0"/>
              </a:rPr>
              <a:t>AWS Deployment</a:t>
            </a:r>
          </a:p>
          <a:p>
            <a:pPr algn="just">
              <a:buFont typeface="Arial" charset="0"/>
              <a:buChar char="•"/>
            </a:pPr>
            <a:r>
              <a:rPr lang="en-US" sz="2200" dirty="0">
                <a:ea typeface="Times New Roman" charset="0"/>
                <a:cs typeface="Times New Roman" charset="0"/>
              </a:rPr>
              <a:t>High Availability</a:t>
            </a:r>
          </a:p>
          <a:p>
            <a:pPr algn="just">
              <a:buFont typeface="Arial" charset="0"/>
              <a:buChar char="•"/>
            </a:pPr>
            <a:r>
              <a:rPr lang="en-US" sz="2200" dirty="0">
                <a:ea typeface="Times New Roman" charset="0"/>
                <a:cs typeface="Times New Roman" charset="0"/>
              </a:rPr>
              <a:t>On Demand Scalability</a:t>
            </a:r>
          </a:p>
          <a:p>
            <a:pPr lvl="0" algn="just">
              <a:buFont typeface="Arial" charset="0"/>
              <a:buChar char="•"/>
            </a:pPr>
            <a:r>
              <a:rPr lang="en-US" sz="2200" dirty="0">
                <a:ea typeface="Times New Roman" charset="0"/>
                <a:cs typeface="Times New Roman" charset="0"/>
              </a:rPr>
              <a:t>Link: </a:t>
            </a:r>
            <a:r>
              <a:rPr lang="en-US" sz="2200" b="1" u="sng" dirty="0">
                <a:ea typeface="Times New Roman" charset="0"/>
                <a:cs typeface="Times New Roman" charset="0"/>
                <a:hlinkClick r:id="rId2"/>
              </a:rPr>
              <a:t>www.ultronbankapp.net/CloudProject-3</a:t>
            </a:r>
            <a:r>
              <a:rPr lang="en-US" sz="2200" b="1" u="sng" dirty="0">
                <a:ea typeface="Times New Roman" charset="0"/>
                <a:cs typeface="Times New Roman" charset="0"/>
              </a:rPr>
              <a:t>/</a:t>
            </a:r>
          </a:p>
          <a:p>
            <a:pPr algn="just">
              <a:buFont typeface="Arial" charset="0"/>
              <a:buChar char="•"/>
            </a:pPr>
            <a:endParaRPr lang="en-US" sz="22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 algn="just">
              <a:buNone/>
            </a:pPr>
            <a:endParaRPr lang="en-US" sz="22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 algn="just">
              <a:buNone/>
            </a:pPr>
            <a:endParaRPr lang="en-US" sz="22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602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715" y="1038504"/>
            <a:ext cx="8469398" cy="520524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73551" y="238285"/>
            <a:ext cx="825372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dirty="0">
                <a:solidFill>
                  <a:schemeClr val="accent1"/>
                </a:solidFill>
                <a:ea typeface="Times New Roman" charset="0"/>
                <a:cs typeface="Times New Roman" charset="0"/>
              </a:rPr>
              <a:t>Web Application Home Page</a:t>
            </a:r>
          </a:p>
        </p:txBody>
      </p:sp>
    </p:spTree>
    <p:extLst>
      <p:ext uri="{BB962C8B-B14F-4D97-AF65-F5344CB8AC3E}">
        <p14:creationId xmlns:p14="http://schemas.microsoft.com/office/powerpoint/2010/main" val="2908792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434" y="0"/>
            <a:ext cx="9934230" cy="906488"/>
          </a:xfrm>
        </p:spPr>
        <p:txBody>
          <a:bodyPr/>
          <a:lstStyle/>
          <a:p>
            <a:r>
              <a:rPr lang="en-US" dirty="0"/>
              <a:t>Transactions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481" y="1292444"/>
            <a:ext cx="9526137" cy="482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422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8534" y="0"/>
            <a:ext cx="9905999" cy="1478570"/>
          </a:xfrm>
        </p:spPr>
        <p:txBody>
          <a:bodyPr/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3717" y="1903614"/>
            <a:ext cx="3586961" cy="3705616"/>
          </a:xfrm>
        </p:spPr>
        <p:txBody>
          <a:bodyPr>
            <a:normAutofit/>
          </a:bodyPr>
          <a:lstStyle/>
          <a:p>
            <a:r>
              <a:rPr lang="en-US" dirty="0">
                <a:ea typeface="Times New Roman" charset="0"/>
                <a:cs typeface="Times New Roman" charset="0"/>
              </a:rPr>
              <a:t>Tomcat</a:t>
            </a:r>
          </a:p>
          <a:p>
            <a:r>
              <a:rPr lang="en-US" dirty="0">
                <a:ea typeface="Times New Roman" charset="0"/>
                <a:cs typeface="Times New Roman" charset="0"/>
              </a:rPr>
              <a:t>Maven</a:t>
            </a:r>
          </a:p>
          <a:p>
            <a:r>
              <a:rPr lang="en-US" dirty="0">
                <a:ea typeface="Times New Roman" charset="0"/>
                <a:cs typeface="Times New Roman" charset="0"/>
              </a:rPr>
              <a:t>Spring MVC</a:t>
            </a:r>
          </a:p>
          <a:p>
            <a:r>
              <a:rPr lang="en-US" dirty="0">
                <a:ea typeface="Times New Roman" charset="0"/>
                <a:cs typeface="Times New Roman" charset="0"/>
              </a:rPr>
              <a:t>Hibernate</a:t>
            </a:r>
          </a:p>
          <a:p>
            <a:r>
              <a:rPr lang="en-US" dirty="0">
                <a:ea typeface="Times New Roman" charset="0"/>
                <a:cs typeface="Times New Roman" charset="0"/>
              </a:rPr>
              <a:t>RDS</a:t>
            </a:r>
          </a:p>
          <a:p>
            <a:r>
              <a:rPr lang="en-US" dirty="0">
                <a:ea typeface="Times New Roman" charset="0"/>
                <a:cs typeface="Times New Roman" charset="0"/>
              </a:rPr>
              <a:t>EC2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44047" y="1903614"/>
            <a:ext cx="3586961" cy="34463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9250" indent="-34925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837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3650" indent="-295275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622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28800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177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892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Times New Roman" charset="0"/>
                <a:cs typeface="Times New Roman" charset="0"/>
              </a:rPr>
              <a:t>Travis-Ci</a:t>
            </a:r>
          </a:p>
          <a:p>
            <a:r>
              <a:rPr lang="en-US" dirty="0">
                <a:ea typeface="Times New Roman" charset="0"/>
                <a:cs typeface="Times New Roman" charset="0"/>
              </a:rPr>
              <a:t>AWS Code Deploy Agent</a:t>
            </a:r>
          </a:p>
          <a:p>
            <a:r>
              <a:rPr lang="en-US" dirty="0">
                <a:ea typeface="Times New Roman" charset="0"/>
                <a:cs typeface="Times New Roman" charset="0"/>
              </a:rPr>
              <a:t>Route 53</a:t>
            </a:r>
          </a:p>
          <a:p>
            <a:r>
              <a:rPr lang="en-US" dirty="0">
                <a:ea typeface="Times New Roman" charset="0"/>
                <a:cs typeface="Times New Roman" charset="0"/>
              </a:rPr>
              <a:t>Cloud Watch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239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4" y="0"/>
            <a:ext cx="9905999" cy="1478570"/>
          </a:xfrm>
        </p:spPr>
        <p:txBody>
          <a:bodyPr/>
          <a:lstStyle/>
          <a:p>
            <a:r>
              <a:rPr lang="en-US" dirty="0"/>
              <a:t>Cloud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4" y="1775791"/>
            <a:ext cx="9905999" cy="4823792"/>
          </a:xfrm>
        </p:spPr>
        <p:txBody>
          <a:bodyPr>
            <a:normAutofit/>
          </a:bodyPr>
          <a:lstStyle/>
          <a:p>
            <a:r>
              <a:rPr lang="en-US" dirty="0">
                <a:cs typeface="Times New Roman" panose="02020603050405020304" pitchFamily="18" charset="0"/>
              </a:rPr>
              <a:t>Route53</a:t>
            </a:r>
          </a:p>
          <a:p>
            <a:r>
              <a:rPr lang="en-US" dirty="0">
                <a:cs typeface="Times New Roman" panose="02020603050405020304" pitchFamily="18" charset="0"/>
              </a:rPr>
              <a:t>SSL Encryption </a:t>
            </a:r>
          </a:p>
          <a:p>
            <a:r>
              <a:rPr lang="en-US" dirty="0">
                <a:cs typeface="Times New Roman" panose="02020603050405020304" pitchFamily="18" charset="0"/>
              </a:rPr>
              <a:t>Load Balancer for intelligent routing of load</a:t>
            </a:r>
          </a:p>
          <a:p>
            <a:r>
              <a:rPr lang="en-US" dirty="0">
                <a:cs typeface="Times New Roman" panose="02020603050405020304" pitchFamily="18" charset="0"/>
              </a:rPr>
              <a:t>Auto Scaling Groups </a:t>
            </a:r>
          </a:p>
          <a:p>
            <a:r>
              <a:rPr lang="en-US" dirty="0">
                <a:cs typeface="Times New Roman" panose="02020603050405020304" pitchFamily="18" charset="0"/>
              </a:rPr>
              <a:t>AWS RDS with single-AZ deployment </a:t>
            </a:r>
          </a:p>
          <a:p>
            <a:r>
              <a:rPr lang="en-US" dirty="0">
                <a:cs typeface="Times New Roman" panose="02020603050405020304" pitchFamily="18" charset="0"/>
              </a:rPr>
              <a:t>Security Groups, Alarms and Cloud Watch Logs</a:t>
            </a:r>
          </a:p>
          <a:p>
            <a:r>
              <a:rPr lang="en-US" dirty="0">
                <a:cs typeface="Times New Roman" panose="02020603050405020304" pitchFamily="18" charset="0"/>
              </a:rPr>
              <a:t>Disaster Recovery Plan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823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185" y="354841"/>
            <a:ext cx="10723035" cy="666610"/>
          </a:xfrm>
        </p:spPr>
        <p:txBody>
          <a:bodyPr/>
          <a:lstStyle/>
          <a:p>
            <a:r>
              <a:rPr lang="en-US" dirty="0"/>
              <a:t>Diagram</a:t>
            </a:r>
          </a:p>
        </p:txBody>
      </p:sp>
      <p:pic>
        <p:nvPicPr>
          <p:cNvPr id="4" name="Content Placeholder 3" descr="/Users/sanjayjain/Desktop/Screen Shot 2017-04-27 at 5.39.56 AM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196" y="1419367"/>
            <a:ext cx="9089409" cy="48722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097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626" y="53008"/>
            <a:ext cx="10686776" cy="1351767"/>
          </a:xfrm>
        </p:spPr>
        <p:txBody>
          <a:bodyPr/>
          <a:lstStyle/>
          <a:p>
            <a:r>
              <a:rPr lang="en-US" dirty="0"/>
              <a:t>Continuous Deployment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688" y="2215391"/>
            <a:ext cx="7848863" cy="372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826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 53 &amp; Elastic load balancing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Registered domain name : </a:t>
            </a:r>
            <a:r>
              <a:rPr lang="en-US" dirty="0">
                <a:hlinkClick r:id="rId2"/>
              </a:rPr>
              <a:t>www.ultronbankapp.net</a:t>
            </a:r>
            <a:endParaRPr lang="en-US" dirty="0"/>
          </a:p>
          <a:p>
            <a:r>
              <a:rPr lang="en-US" dirty="0"/>
              <a:t>  Hosted zone using Amazon Route 53</a:t>
            </a:r>
          </a:p>
          <a:p>
            <a:r>
              <a:rPr lang="en-US" dirty="0"/>
              <a:t> AWS certificate manager to provision the SSL certificate.</a:t>
            </a:r>
          </a:p>
          <a:p>
            <a:r>
              <a:rPr lang="en-US" dirty="0"/>
              <a:t> Classic load balancer with SSL encryption</a:t>
            </a:r>
          </a:p>
          <a:p>
            <a:r>
              <a:rPr lang="en-US" dirty="0"/>
              <a:t> Benefits:</a:t>
            </a:r>
          </a:p>
          <a:p>
            <a:r>
              <a:rPr lang="en-US" dirty="0"/>
              <a:t>- Fault tolerance, available , secure and elastic.</a:t>
            </a:r>
          </a:p>
        </p:txBody>
      </p:sp>
    </p:spTree>
    <p:extLst>
      <p:ext uri="{BB962C8B-B14F-4D97-AF65-F5344CB8AC3E}">
        <p14:creationId xmlns:p14="http://schemas.microsoft.com/office/powerpoint/2010/main" val="26756794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456</TotalTime>
  <Words>249</Words>
  <Application>Microsoft Office PowerPoint</Application>
  <PresentationFormat>Widescreen</PresentationFormat>
  <Paragraphs>80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News Gothic MT</vt:lpstr>
      <vt:lpstr>Times New Roman</vt:lpstr>
      <vt:lpstr>Wingdings 2</vt:lpstr>
      <vt:lpstr>Breeze</vt:lpstr>
      <vt:lpstr>     CSYE6225 NETWORK STRUCTURE &amp; CLOUD COMPUTING “Team Ultron” </vt:lpstr>
      <vt:lpstr>Banking Application</vt:lpstr>
      <vt:lpstr>PowerPoint Presentation</vt:lpstr>
      <vt:lpstr>Transactions</vt:lpstr>
      <vt:lpstr>Technologies Used</vt:lpstr>
      <vt:lpstr>Cloud Architecture</vt:lpstr>
      <vt:lpstr>Diagram</vt:lpstr>
      <vt:lpstr>Continuous Deployment</vt:lpstr>
      <vt:lpstr>Route 53 &amp; Elastic load balancing </vt:lpstr>
      <vt:lpstr>Auto-Scaling</vt:lpstr>
      <vt:lpstr>AWS Simple Monthly Calculator - Cost Analysis (3-6 months)</vt:lpstr>
      <vt:lpstr>Disaster Recovery</vt:lpstr>
      <vt:lpstr>PowerPoint Presentation</vt:lpstr>
      <vt:lpstr>JMETER – LOAD TESTING</vt:lpstr>
      <vt:lpstr>Challenges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CSYE6225 NETWORK STRUCTURE &amp; CLOUD COMPUTING “CLOUD9” DECEMBER 2016</dc:title>
  <dc:creator>Achal Sancheti</dc:creator>
  <cp:lastModifiedBy>Ritiksha Gada</cp:lastModifiedBy>
  <cp:revision>84</cp:revision>
  <cp:lastPrinted>2017-04-27T21:27:01Z</cp:lastPrinted>
  <dcterms:created xsi:type="dcterms:W3CDTF">2016-12-15T19:23:57Z</dcterms:created>
  <dcterms:modified xsi:type="dcterms:W3CDTF">2017-04-27T21:51:04Z</dcterms:modified>
</cp:coreProperties>
</file>

<file path=docProps/thumbnail.jpeg>
</file>